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702127" indent="-244927">
              <a:spcBef>
                <a:spcPts val="500"/>
              </a:spcBef>
              <a:buFontTx/>
              <a:defRPr b="1" sz="2400"/>
            </a:lvl2pPr>
            <a:lvl3pPr marL="1143000" indent="-228600">
              <a:spcBef>
                <a:spcPts val="500"/>
              </a:spcBef>
              <a:buFontTx/>
              <a:defRPr b="1" sz="2400"/>
            </a:lvl3pPr>
            <a:lvl4pPr marL="1645920" indent="-274319">
              <a:spcBef>
                <a:spcPts val="500"/>
              </a:spcBef>
              <a:buFontTx/>
              <a:defRPr b="1" sz="2400"/>
            </a:lvl4pPr>
            <a:lvl5pPr marL="2103120" indent="-274320">
              <a:spcBef>
                <a:spcPts val="500"/>
              </a:spcBef>
              <a:buFontTx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3" indent="-142873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0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맑은 고딕"/>
          <a:ea typeface="맑은 고딕"/>
          <a:cs typeface="맑은 고딕"/>
          <a:sym typeface="맑은 고딕"/>
        </a:defRPr>
      </a:lvl1pPr>
      <a:lvl2pPr algn="ctr">
        <a:defRPr sz="4400">
          <a:latin typeface="맑은 고딕"/>
          <a:ea typeface="맑은 고딕"/>
          <a:cs typeface="맑은 고딕"/>
          <a:sym typeface="맑은 고딕"/>
        </a:defRPr>
      </a:lvl2pPr>
      <a:lvl3pPr algn="ctr">
        <a:defRPr sz="4400">
          <a:latin typeface="맑은 고딕"/>
          <a:ea typeface="맑은 고딕"/>
          <a:cs typeface="맑은 고딕"/>
          <a:sym typeface="맑은 고딕"/>
        </a:defRPr>
      </a:lvl3pPr>
      <a:lvl4pPr algn="ctr">
        <a:defRPr sz="4400">
          <a:latin typeface="맑은 고딕"/>
          <a:ea typeface="맑은 고딕"/>
          <a:cs typeface="맑은 고딕"/>
          <a:sym typeface="맑은 고딕"/>
        </a:defRPr>
      </a:lvl4pPr>
      <a:lvl5pPr algn="ctr">
        <a:defRPr sz="4400">
          <a:latin typeface="맑은 고딕"/>
          <a:ea typeface="맑은 고딕"/>
          <a:cs typeface="맑은 고딕"/>
          <a:sym typeface="맑은 고딕"/>
        </a:defRPr>
      </a:lvl5pPr>
      <a:lvl6pPr algn="ctr">
        <a:defRPr sz="4400">
          <a:latin typeface="맑은 고딕"/>
          <a:ea typeface="맑은 고딕"/>
          <a:cs typeface="맑은 고딕"/>
          <a:sym typeface="맑은 고딕"/>
        </a:defRPr>
      </a:lvl6pPr>
      <a:lvl7pPr algn="ctr">
        <a:defRPr sz="4400">
          <a:latin typeface="맑은 고딕"/>
          <a:ea typeface="맑은 고딕"/>
          <a:cs typeface="맑은 고딕"/>
          <a:sym typeface="맑은 고딕"/>
        </a:defRPr>
      </a:lvl7pPr>
      <a:lvl8pPr algn="ctr">
        <a:defRPr sz="4400">
          <a:latin typeface="맑은 고딕"/>
          <a:ea typeface="맑은 고딕"/>
          <a:cs typeface="맑은 고딕"/>
          <a:sym typeface="맑은 고딕"/>
        </a:defRPr>
      </a:lvl8pPr>
      <a:lvl9pPr algn="ctr">
        <a:defRPr sz="4400">
          <a:latin typeface="맑은 고딕"/>
          <a:ea typeface="맑은 고딕"/>
          <a:cs typeface="맑은 고딕"/>
          <a:sym typeface="맑은 고딕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맑은 고딕"/>
          <a:ea typeface="맑은 고딕"/>
          <a:cs typeface="맑은 고딕"/>
          <a:sym typeface="맑은 고딕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맑은 고딕"/>
          <a:ea typeface="맑은 고딕"/>
          <a:cs typeface="맑은 고딕"/>
          <a:sym typeface="맑은 고딕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맑은 고딕"/>
          <a:ea typeface="맑은 고딕"/>
          <a:cs typeface="맑은 고딕"/>
          <a:sym typeface="맑은 고딕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맑은 고딕"/>
          <a:ea typeface="맑은 고딕"/>
          <a:cs typeface="맑은 고딕"/>
          <a:sym typeface="맑은 고딕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eg" descr="F:\VERA\proper_motion\W75N_proper motion\one_beam_data\020-052-149_VLA2_2D_colo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250" y="0"/>
            <a:ext cx="57356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155068" y="1705916"/>
            <a:ext cx="8856668" cy="15843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600"/>
            </a:lvl1pPr>
          </a:lstStyle>
          <a:p>
            <a:pPr lvl="0">
              <a:defRPr b="0" sz="1800"/>
            </a:pPr>
            <a:r>
              <a:rPr b="1" sz="3600"/>
              <a:t>Transition in the Outflow Evolution of the Massive Star-forming Region W75N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808567" y="3789040"/>
            <a:ext cx="7273926" cy="14398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b="1" sz="2800"/>
              <a:t>Jeong-Sook Kim</a:t>
            </a:r>
          </a:p>
          <a:p>
            <a:pPr lvl="0">
              <a:spcBef>
                <a:spcPts val="100"/>
              </a:spcBef>
              <a:defRPr sz="1800">
                <a:solidFill>
                  <a:srgbClr val="000000"/>
                </a:solidFill>
              </a:defRPr>
            </a:pPr>
            <a:r>
              <a:rPr b="1" sz="800"/>
              <a:t>   </a:t>
            </a: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2000"/>
              <a:t>National Astronomical Observatory of Japan (NAOJ)</a:t>
            </a:r>
          </a:p>
        </p:txBody>
      </p:sp>
      <p:sp>
        <p:nvSpPr>
          <p:cNvPr id="52" name="Shape 52"/>
          <p:cNvSpPr/>
          <p:nvPr/>
        </p:nvSpPr>
        <p:spPr>
          <a:xfrm>
            <a:off x="6300192" y="17460"/>
            <a:ext cx="284381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1200"/>
              <a:t>2014 October 9, EVN Symposium 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xfrm>
            <a:off x="6553200" y="6180771"/>
            <a:ext cx="2133600" cy="1778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1"/>
          <p:cNvGrpSpPr/>
          <p:nvPr/>
        </p:nvGrpSpPr>
        <p:grpSpPr>
          <a:xfrm>
            <a:off x="541336" y="115883"/>
            <a:ext cx="8229605" cy="576818"/>
            <a:chOff x="0" y="0"/>
            <a:chExt cx="8229603" cy="576817"/>
          </a:xfrm>
        </p:grpSpPr>
        <p:sp>
          <p:nvSpPr>
            <p:cNvPr id="169" name="Shape 169"/>
            <p:cNvSpPr/>
            <p:nvPr/>
          </p:nvSpPr>
          <p:spPr>
            <a:xfrm>
              <a:off x="-1" y="-1"/>
              <a:ext cx="8229605" cy="57681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400">
                  <a:latin typeface="맑은 고딕"/>
                  <a:ea typeface="맑은 고딕"/>
                  <a:cs typeface="맑은 고딕"/>
                  <a:sym typeface="맑은 고딕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-1" y="104256"/>
              <a:ext cx="8229605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4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Polarization observation in W75N - 2012 </a:t>
              </a:r>
            </a:p>
          </p:txBody>
        </p:sp>
      </p:grpSp>
      <p:sp>
        <p:nvSpPr>
          <p:cNvPr id="172" name="Shape 172"/>
          <p:cNvSpPr/>
          <p:nvPr/>
        </p:nvSpPr>
        <p:spPr>
          <a:xfrm>
            <a:off x="6578717" y="572184"/>
            <a:ext cx="224202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r>
              <a:t>Surcis et al (2014)</a:t>
            </a:r>
          </a:p>
        </p:txBody>
      </p:sp>
      <p:sp>
        <p:nvSpPr>
          <p:cNvPr id="173" name="Shape 173"/>
          <p:cNvSpPr/>
          <p:nvPr/>
        </p:nvSpPr>
        <p:spPr>
          <a:xfrm>
            <a:off x="3067335" y="3753042"/>
            <a:ext cx="585924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/>
          <a:p>
            <a:pPr lvl="0"/>
            <a:r>
              <a:rPr i="1" sz="1600">
                <a:latin typeface="맑은 고딕"/>
                <a:ea typeface="맑은 고딕"/>
                <a:cs typeface="맑은 고딕"/>
                <a:sym typeface="맑은 고딕"/>
              </a:rPr>
              <a:t>I</a:t>
            </a: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n the VLBI observation in 2012, Surcis et al. found that:</a:t>
            </a:r>
            <a:endParaRPr i="1"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     </a:t>
            </a:r>
            <a:endParaRPr i="1"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marL="191089" indent="-191089">
              <a:buSzPct val="100000"/>
              <a:buFont typeface="Helvetica"/>
              <a:buChar char="*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The maser shell outflow is still expanding and elongated similar to 2007. </a:t>
            </a:r>
            <a:endParaRPr i="1"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marL="191089" indent="-191089">
              <a:buSzPct val="100000"/>
              <a:buFont typeface="Helvetica"/>
              <a:buChar char="*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The magnetic field orientation has been changed to the new direction of the major axis, aligned with that in VLA1 along with the direction of the large-scale molecular outflow.</a:t>
            </a:r>
          </a:p>
        </p:txBody>
      </p:sp>
      <p:pic>
        <p:nvPicPr>
          <p:cNvPr id="174" name="image19.jpeg" descr="C:\Users\skim\Desktop\REF_BOOK_SKIM\xxxPaper쓰기xxx\논문_SF_W75N\0_관측_논문_Surcis_2014\W75N_2014_AA_565_L8_Fig2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2" y="849770"/>
            <a:ext cx="3008312" cy="247287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 flipH="1" flipV="1">
            <a:off x="231772" y="850210"/>
            <a:ext cx="539754" cy="439741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2601910" y="3040107"/>
            <a:ext cx="358779" cy="287341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7" name="Shape 177"/>
          <p:cNvSpPr/>
          <p:nvPr/>
        </p:nvSpPr>
        <p:spPr>
          <a:xfrm flipV="1">
            <a:off x="1989138" y="1060449"/>
            <a:ext cx="1268416" cy="454030"/>
          </a:xfrm>
          <a:prstGeom prst="line">
            <a:avLst/>
          </a:prstGeom>
          <a:ln>
            <a:solidFill>
              <a:srgbClr val="DB2B9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8" name="Shape 178"/>
          <p:cNvSpPr/>
          <p:nvPr/>
        </p:nvSpPr>
        <p:spPr>
          <a:xfrm flipV="1">
            <a:off x="2519363" y="1615079"/>
            <a:ext cx="802485" cy="208962"/>
          </a:xfrm>
          <a:prstGeom prst="line">
            <a:avLst/>
          </a:prstGeom>
          <a:ln>
            <a:solidFill>
              <a:srgbClr val="92D05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V="1">
            <a:off x="2205035" y="1345158"/>
            <a:ext cx="1069978" cy="348708"/>
          </a:xfrm>
          <a:prstGeom prst="line">
            <a:avLst/>
          </a:prstGeom>
          <a:ln>
            <a:solidFill>
              <a:srgbClr val="0070C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V="1">
            <a:off x="2172847" y="1924641"/>
            <a:ext cx="1171579" cy="333379"/>
          </a:xfrm>
          <a:prstGeom prst="line">
            <a:avLst/>
          </a:prstGeom>
          <a:ln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3388645" y="886055"/>
            <a:ext cx="774704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solidFill>
                  <a:srgbClr val="DB2B90"/>
                </a:solidFill>
                <a:latin typeface="맑은 고딕"/>
                <a:ea typeface="맑은 고딕"/>
                <a:cs typeface="맑은 고딕"/>
                <a:sym typeface="맑은 고딕"/>
              </a:rPr>
              <a:t>1999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>
                <a:solidFill>
                  <a:srgbClr val="00B0F0"/>
                </a:solidFill>
                <a:latin typeface="맑은 고딕"/>
                <a:ea typeface="맑은 고딕"/>
                <a:cs typeface="맑은 고딕"/>
                <a:sym typeface="맑은 고딕"/>
              </a:rPr>
              <a:t>2005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>
                <a:solidFill>
                  <a:srgbClr val="92D050"/>
                </a:solidFill>
                <a:latin typeface="맑은 고딕"/>
                <a:ea typeface="맑은 고딕"/>
                <a:cs typeface="맑은 고딕"/>
                <a:sym typeface="맑은 고딕"/>
              </a:rPr>
              <a:t>2007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2012</a:t>
            </a:r>
          </a:p>
        </p:txBody>
      </p:sp>
      <p:sp>
        <p:nvSpPr>
          <p:cNvPr id="182" name="Shape 182"/>
          <p:cNvSpPr/>
          <p:nvPr/>
        </p:nvSpPr>
        <p:spPr>
          <a:xfrm flipH="1">
            <a:off x="2855515" y="2795170"/>
            <a:ext cx="627067" cy="365130"/>
          </a:xfrm>
          <a:prstGeom prst="line">
            <a:avLst/>
          </a:prstGeom>
          <a:ln w="50800">
            <a:solidFill>
              <a:srgbClr val="00B05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3420624" y="2233178"/>
            <a:ext cx="1760537" cy="129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b="1" sz="1600">
                <a:solidFill>
                  <a:srgbClr val="00B050"/>
                </a:solidFill>
                <a:latin typeface="맑은 고딕"/>
                <a:ea typeface="맑은 고딕"/>
                <a:cs typeface="맑은 고딕"/>
                <a:sym typeface="맑은 고딕"/>
              </a:rPr>
              <a:t>orientation of magnetic field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sz="1600">
                <a:solidFill>
                  <a:srgbClr val="00B050"/>
                </a:solidFill>
                <a:latin typeface="맑은 고딕"/>
                <a:ea typeface="맑은 고딕"/>
                <a:cs typeface="맑은 고딕"/>
                <a:sym typeface="맑은 고딕"/>
              </a:rPr>
              <a:t>(with errors)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sz="1600">
                <a:solidFill>
                  <a:srgbClr val="00B050"/>
                </a:solidFill>
                <a:latin typeface="맑은 고딕"/>
                <a:ea typeface="맑은 고딕"/>
                <a:cs typeface="맑은 고딕"/>
                <a:sym typeface="맑은 고딕"/>
              </a:rPr>
              <a:t>measured with polarization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18192" y="3322637"/>
            <a:ext cx="2328862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1400"/>
              <a:t>linear polarization vector</a:t>
            </a:r>
          </a:p>
        </p:txBody>
      </p:sp>
      <p:sp>
        <p:nvSpPr>
          <p:cNvPr id="185" name="Shape 185"/>
          <p:cNvSpPr/>
          <p:nvPr/>
        </p:nvSpPr>
        <p:spPr>
          <a:xfrm flipV="1">
            <a:off x="658614" y="2849541"/>
            <a:ext cx="817960" cy="492672"/>
          </a:xfrm>
          <a:prstGeom prst="line">
            <a:avLst/>
          </a:prstGeom>
          <a:ln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86" name="image20.jpeg" descr="C:\Users\skim\Desktop\REF_BOOK_SKIM\xxxPaper쓰기xxx\논문_SF_W75N\0_관측_논문_Surcis_2014\W75N_2014_AA_565_L8_Fig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82" y="3838421"/>
            <a:ext cx="2911477" cy="246271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 flipH="1" flipV="1">
            <a:off x="651258" y="3940521"/>
            <a:ext cx="539754" cy="439742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2386564" y="5452738"/>
            <a:ext cx="287342" cy="238129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89" name="image21.jpeg" descr="C:\Users\skim\Desktop\논문_W75N\W75N_ref-papers\Surcis2011_bipola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3877" y="1047340"/>
            <a:ext cx="2247904" cy="1866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6321202" y="2922177"/>
            <a:ext cx="2236792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b="1" sz="1000">
                <a:latin typeface="맑은 고딕"/>
                <a:ea typeface="맑은 고딕"/>
                <a:cs typeface="맑은 고딕"/>
                <a:sym typeface="맑은 고딕"/>
              </a:rPr>
              <a:t>1.3 cm continuum contour map: </a:t>
            </a:r>
            <a:endParaRPr>
              <a:latin typeface="굴림"/>
              <a:ea typeface="굴림"/>
              <a:cs typeface="굴림"/>
              <a:sym typeface="굴림"/>
            </a:endParaRPr>
          </a:p>
          <a:p>
            <a:pPr lvl="0"/>
            <a:r>
              <a:rPr b="1" sz="1000">
                <a:latin typeface="맑은 고딕"/>
                <a:ea typeface="맑은 고딕"/>
                <a:cs typeface="맑은 고딕"/>
                <a:sym typeface="맑은 고딕"/>
              </a:rPr>
              <a:t>water (blue) &amp; OH maser(red).</a:t>
            </a:r>
            <a:endParaRPr>
              <a:latin typeface="굴림"/>
              <a:ea typeface="굴림"/>
              <a:cs typeface="굴림"/>
              <a:sym typeface="굴림"/>
            </a:endParaRPr>
          </a:p>
          <a:p>
            <a:pPr lvl="0"/>
            <a:r>
              <a:rPr b="1" sz="1000">
                <a:latin typeface="맑은 고딕"/>
                <a:ea typeface="맑은 고딕"/>
                <a:cs typeface="맑은 고딕"/>
                <a:sym typeface="맑은 고딕"/>
              </a:rPr>
              <a:t>[Torrelles et al. 1997]</a:t>
            </a:r>
          </a:p>
        </p:txBody>
      </p:sp>
      <p:sp>
        <p:nvSpPr>
          <p:cNvPr id="191" name="Shape 191"/>
          <p:cNvSpPr/>
          <p:nvPr/>
        </p:nvSpPr>
        <p:spPr>
          <a:xfrm>
            <a:off x="6883178" y="1210850"/>
            <a:ext cx="1452567" cy="798516"/>
          </a:xfrm>
          <a:prstGeom prst="line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6543453" y="2345912"/>
            <a:ext cx="896939" cy="477842"/>
          </a:xfrm>
          <a:prstGeom prst="line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7497540" y="1107665"/>
            <a:ext cx="884239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4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400"/>
              <a:t>VLA1</a:t>
            </a:r>
          </a:p>
        </p:txBody>
      </p:sp>
      <p:sp>
        <p:nvSpPr>
          <p:cNvPr id="194" name="Shape 194"/>
          <p:cNvSpPr/>
          <p:nvPr/>
        </p:nvSpPr>
        <p:spPr>
          <a:xfrm>
            <a:off x="7286403" y="2476088"/>
            <a:ext cx="884239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4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400"/>
              <a:t>VLA2</a:t>
            </a:r>
          </a:p>
        </p:txBody>
      </p:sp>
      <p:sp>
        <p:nvSpPr>
          <p:cNvPr id="195" name="Shape 195"/>
          <p:cNvSpPr/>
          <p:nvPr/>
        </p:nvSpPr>
        <p:spPr>
          <a:xfrm>
            <a:off x="4588223" y="1429282"/>
            <a:ext cx="693741" cy="4857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9"/>
          <p:cNvGrpSpPr/>
          <p:nvPr/>
        </p:nvGrpSpPr>
        <p:grpSpPr>
          <a:xfrm>
            <a:off x="528636" y="115883"/>
            <a:ext cx="8229605" cy="576818"/>
            <a:chOff x="0" y="0"/>
            <a:chExt cx="8229603" cy="576817"/>
          </a:xfrm>
        </p:grpSpPr>
        <p:sp>
          <p:nvSpPr>
            <p:cNvPr id="197" name="Shape 197"/>
            <p:cNvSpPr/>
            <p:nvPr/>
          </p:nvSpPr>
          <p:spPr>
            <a:xfrm>
              <a:off x="-1" y="-1"/>
              <a:ext cx="8229605" cy="57681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400">
                  <a:latin typeface="맑은 고딕"/>
                  <a:ea typeface="맑은 고딕"/>
                  <a:cs typeface="맑은 고딕"/>
                  <a:sym typeface="맑은 고딕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-1" y="104256"/>
              <a:ext cx="8229605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4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Polarization observation in W75N - 2005 vs. 2012 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6516216" y="764702"/>
            <a:ext cx="224202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r>
              <a:t>Surcis et al (2014)</a:t>
            </a:r>
          </a:p>
        </p:txBody>
      </p:sp>
      <p:pic>
        <p:nvPicPr>
          <p:cNvPr id="201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55" y="1160128"/>
            <a:ext cx="8463965" cy="35660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1403643" y="4756904"/>
            <a:ext cx="2059035" cy="460197"/>
            <a:chOff x="0" y="0"/>
            <a:chExt cx="2059034" cy="460196"/>
          </a:xfrm>
        </p:grpSpPr>
        <p:sp>
          <p:nvSpPr>
            <p:cNvPr id="202" name="Shape 202"/>
            <p:cNvSpPr/>
            <p:nvPr/>
          </p:nvSpPr>
          <p:spPr>
            <a:xfrm>
              <a:off x="-1" y="-1"/>
              <a:ext cx="2059035" cy="460197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맑은 고딕"/>
                  <a:ea typeface="맑은 고딕"/>
                  <a:cs typeface="맑은 고딕"/>
                  <a:sym typeface="맑은 고딕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-1" y="-1"/>
              <a:ext cx="2059035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/>
              <a:r>
                <a:t> 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5578198" y="4712659"/>
            <a:ext cx="2059031" cy="460198"/>
            <a:chOff x="0" y="0"/>
            <a:chExt cx="2059029" cy="460196"/>
          </a:xfrm>
        </p:grpSpPr>
        <p:sp>
          <p:nvSpPr>
            <p:cNvPr id="205" name="Shape 205"/>
            <p:cNvSpPr/>
            <p:nvPr/>
          </p:nvSpPr>
          <p:spPr>
            <a:xfrm>
              <a:off x="-1" y="-1"/>
              <a:ext cx="2059030" cy="460197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맑은 고딕"/>
                  <a:ea typeface="맑은 고딕"/>
                  <a:cs typeface="맑은 고딕"/>
                  <a:sym typeface="맑은 고딕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-1" y="-1"/>
              <a:ext cx="205903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/>
              <a:r>
                <a:t> </a:t>
              </a:r>
            </a:p>
          </p:txBody>
        </p:sp>
      </p:grpSp>
      <p:sp>
        <p:nvSpPr>
          <p:cNvPr id="208" name="Shape 208"/>
          <p:cNvSpPr/>
          <p:nvPr/>
        </p:nvSpPr>
        <p:spPr>
          <a:xfrm>
            <a:off x="214943" y="5462632"/>
            <a:ext cx="8856989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The magnetic field in 2012 is one third of the magnetic field measured in 2005.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It is consistent observational results with</a:t>
            </a:r>
            <a:r>
              <a:rPr>
                <a:solidFill>
                  <a:srgbClr val="080502"/>
                </a:solidFill>
                <a:latin typeface="맑은 고딕"/>
                <a:ea typeface="맑은 고딕"/>
                <a:cs typeface="맑은 고딕"/>
                <a:sym typeface="맑은 고딕"/>
              </a:rPr>
              <a:t> the recent simu</a:t>
            </a:r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lation of Seifried et al (2012).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endParaRPr sz="500"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defTabSz="457200">
              <a:lnSpc>
                <a:spcPct val="125000"/>
              </a:lnSpc>
            </a:pPr>
            <a:r>
              <a:rPr sz="2000">
                <a:solidFill>
                  <a:srgbClr val="E72E0C"/>
                </a:solidFill>
              </a:rPr>
              <a:t>we are seeing such a dramatic evolution in real time, for the first time.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0" y="191688"/>
            <a:ext cx="914400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3200"/>
              <a:t>Follow-up observations</a:t>
            </a:r>
          </a:p>
        </p:txBody>
      </p:sp>
      <p:sp>
        <p:nvSpPr>
          <p:cNvPr id="211" name="Shape 211"/>
          <p:cNvSpPr/>
          <p:nvPr/>
        </p:nvSpPr>
        <p:spPr>
          <a:xfrm>
            <a:off x="228321" y="1234783"/>
            <a:ext cx="8712967" cy="341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r>
              <a:rPr b="1" i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First, To trace of morphology for water maser in VLA2,</a:t>
            </a:r>
            <a:endParaRPr b="1" i="1" sz="2000">
              <a:solidFill>
                <a:srgbClr val="403152"/>
              </a:solidFill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algn="just"/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b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Three time observations on April to May by using </a:t>
            </a:r>
            <a:r>
              <a:rPr b="1" sz="2000">
                <a:solidFill>
                  <a:srgbClr val="FF0000"/>
                </a:solidFill>
                <a:latin typeface="맑은 고딕"/>
                <a:ea typeface="맑은 고딕"/>
                <a:cs typeface="맑은 고딕"/>
                <a:sym typeface="맑은 고딕"/>
              </a:rPr>
              <a:t>VERA</a:t>
            </a:r>
            <a:r>
              <a:rPr b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 in 2014 was carried out. 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b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We have a observational plan by using VERA or KAVA in 2015.</a:t>
            </a:r>
            <a:endParaRPr b="1" sz="2000">
              <a:solidFill>
                <a:srgbClr val="403152"/>
              </a:solidFill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endParaRPr b="1" sz="2000">
              <a:solidFill>
                <a:srgbClr val="FF0000"/>
              </a:solidFill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algn="just"/>
            <a:endParaRPr b="1" i="1" sz="2000">
              <a:solidFill>
                <a:srgbClr val="FF0000"/>
              </a:solidFill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algn="just"/>
            <a:r>
              <a:rPr b="1" i="1" sz="2000">
                <a:solidFill>
                  <a:srgbClr val="FF0000"/>
                </a:solidFill>
                <a:latin typeface="맑은 고딕"/>
                <a:ea typeface="맑은 고딕"/>
                <a:cs typeface="맑은 고딕"/>
                <a:sym typeface="맑은 고딕"/>
              </a:rPr>
              <a:t>Second, to monitoring of polarization for W75N,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algn="just"/>
            <a:r>
              <a:rPr b="1" sz="2000">
                <a:solidFill>
                  <a:srgbClr val="FF0000"/>
                </a:solidFill>
                <a:latin typeface="맑은 고딕"/>
                <a:ea typeface="맑은 고딕"/>
                <a:cs typeface="맑은 고딕"/>
                <a:sym typeface="맑은 고딕"/>
              </a:rPr>
              <a:t>EVN proposal has been accepted </a:t>
            </a:r>
            <a:r>
              <a:rPr b="1" sz="2000">
                <a:solidFill>
                  <a:srgbClr val="002060"/>
                </a:solidFill>
                <a:latin typeface="맑은 고딕"/>
                <a:ea typeface="맑은 고딕"/>
                <a:cs typeface="맑은 고딕"/>
                <a:sym typeface="맑은 고딕"/>
              </a:rPr>
              <a:t>for</a:t>
            </a:r>
            <a:r>
              <a:rPr b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 the polarization mode over 6 years, 4 epochs spaced by 2 years. And, the 1</a:t>
            </a:r>
            <a:r>
              <a:rPr b="1" baseline="30000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st</a:t>
            </a:r>
            <a:r>
              <a:rPr b="1" sz="2000">
                <a:solidFill>
                  <a:srgbClr val="403152"/>
                </a:solidFill>
                <a:latin typeface="맑은 고딕"/>
                <a:ea typeface="맑은 고딕"/>
                <a:cs typeface="맑은 고딕"/>
                <a:sym typeface="맑은 고딕"/>
              </a:rPr>
              <a:t> one was recently performed on June 17, 2014.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044575" y="106360"/>
            <a:ext cx="6983413" cy="442919"/>
          </a:xfrm>
          <a:prstGeom prst="rect">
            <a:avLst/>
          </a:prstGeom>
          <a:solidFill>
            <a:srgbClr val="BFBFBF"/>
          </a:solidFill>
        </p:spPr>
        <p:txBody>
          <a:bodyPr lIns="0" tIns="0" rIns="0" bIns="0">
            <a:normAutofit fontScale="100000" lnSpcReduction="0"/>
          </a:bodyPr>
          <a:lstStyle>
            <a:lvl1pPr defTabSz="859536">
              <a:defRPr b="1" sz="2200"/>
            </a:lvl1pPr>
          </a:lstStyle>
          <a:p>
            <a:pPr lvl="0">
              <a:defRPr b="0" sz="1800"/>
            </a:pPr>
            <a:r>
              <a:rPr b="1" sz="2200"/>
              <a:t>Massive Star Formation &amp; Outflow Evolution </a:t>
            </a:r>
          </a:p>
        </p:txBody>
      </p:sp>
      <p:sp>
        <p:nvSpPr>
          <p:cNvPr id="56" name="Shape 56"/>
          <p:cNvSpPr/>
          <p:nvPr/>
        </p:nvSpPr>
        <p:spPr>
          <a:xfrm>
            <a:off x="464214" y="1482447"/>
            <a:ext cx="6610692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In</a:t>
            </a:r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 Scenario 1: [star formation through accretion disk] 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b="1" i="1">
                <a:latin typeface="맑은 고딕"/>
                <a:ea typeface="맑은 고딕"/>
                <a:cs typeface="맑은 고딕"/>
                <a:sym typeface="맑은 고딕"/>
              </a:rPr>
              <a:t>the well-collimated outflow occur first before</a:t>
            </a: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 the less collimated </a:t>
            </a:r>
            <a:r>
              <a:rPr b="1" i="1">
                <a:latin typeface="맑은 고딕"/>
                <a:ea typeface="맑은 고딕"/>
                <a:cs typeface="맑은 고딕"/>
                <a:sym typeface="맑은 고딕"/>
              </a:rPr>
              <a:t>outflow forms with the build-up of HII region  </a:t>
            </a:r>
            <a:r>
              <a:rPr b="1">
                <a:latin typeface="맑은 고딕"/>
                <a:ea typeface="맑은 고딕"/>
                <a:cs typeface="맑은 고딕"/>
                <a:sym typeface="맑은 고딕"/>
              </a:rPr>
              <a:t>(Beuther et al. 2005)</a:t>
            </a:r>
          </a:p>
        </p:txBody>
      </p:sp>
      <p:sp>
        <p:nvSpPr>
          <p:cNvPr id="57" name="Shape 57"/>
          <p:cNvSpPr/>
          <p:nvPr/>
        </p:nvSpPr>
        <p:spPr>
          <a:xfrm>
            <a:off x="442503" y="3995942"/>
            <a:ext cx="8187557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Scenario 2: [gas ejection vis MHD]: 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b="1" i="1">
                <a:latin typeface="맑은 고딕"/>
                <a:ea typeface="맑은 고딕"/>
                <a:cs typeface="맑은 고딕"/>
                <a:sym typeface="맑은 고딕"/>
              </a:rPr>
              <a:t>However, in recent MHD simulations, wind-like </a:t>
            </a: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outflow could occur first depending on magnetic filed strength. </a:t>
            </a:r>
            <a:r>
              <a:rPr b="1">
                <a:latin typeface="맑은 고딕"/>
                <a:ea typeface="맑은 고딕"/>
                <a:cs typeface="맑은 고딕"/>
                <a:sym typeface="맑은 고딕"/>
              </a:rPr>
              <a:t>(Seifried et al. 2011, 2012)</a:t>
            </a:r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768219" y="2798191"/>
            <a:ext cx="7450252" cy="1203064"/>
            <a:chOff x="0" y="0"/>
            <a:chExt cx="7450251" cy="1203063"/>
          </a:xfrm>
        </p:grpSpPr>
        <p:pic>
          <p:nvPicPr>
            <p:cNvPr id="58" name="image2.jpeg" descr="C:\Users\skim\Desktop\REF_BOOK_SKIM\xxx학회_강의_학습\강의-발표_그림\그림_발표_W75N\Evolution_2005_Beuther-Shepherd_2005ccsf_conf_105_0502214v1_Fig4_b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450252" cy="12030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Shape 59"/>
            <p:cNvSpPr/>
            <p:nvPr/>
          </p:nvSpPr>
          <p:spPr>
            <a:xfrm>
              <a:off x="4540709" y="148025"/>
              <a:ext cx="1172983" cy="364167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 flipH="1">
              <a:off x="5892386" y="183402"/>
              <a:ext cx="1072180" cy="349599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 flipV="1">
              <a:off x="4504053" y="593346"/>
              <a:ext cx="1172983" cy="324629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5979441" y="572535"/>
              <a:ext cx="1195893" cy="364167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1250870" y="587101"/>
              <a:ext cx="705624" cy="62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3990876" y="557968"/>
              <a:ext cx="710207" cy="62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321854" y="5212364"/>
            <a:ext cx="7673882" cy="1159460"/>
            <a:chOff x="0" y="-1"/>
            <a:chExt cx="7673881" cy="1159459"/>
          </a:xfrm>
        </p:grpSpPr>
        <p:pic>
          <p:nvPicPr>
            <p:cNvPr id="66" name="image3.jpeg" descr="C:\Users\skim\Desktop\REF_BOOK_SKIM\xxx학회_강의_학습\강의-발표_그림\그림_발표_W75N\Evolution_2005_Beuther-Shepherd_2005ccsf_conf_105_0502214v1_Fig4_b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7673882" cy="1159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Shape 67"/>
            <p:cNvSpPr/>
            <p:nvPr/>
          </p:nvSpPr>
          <p:spPr>
            <a:xfrm>
              <a:off x="311583" y="170913"/>
              <a:ext cx="1206279" cy="343667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2425904" y="528727"/>
              <a:ext cx="685490" cy="607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5279129" y="502448"/>
              <a:ext cx="689940" cy="80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 flipV="1">
              <a:off x="311584" y="518621"/>
              <a:ext cx="1139511" cy="38612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1517859" y="197192"/>
              <a:ext cx="1037135" cy="339625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1486702" y="528727"/>
              <a:ext cx="1068291" cy="351755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74" name="Shape 74"/>
          <p:cNvSpPr/>
          <p:nvPr/>
        </p:nvSpPr>
        <p:spPr>
          <a:xfrm>
            <a:off x="382238" y="692694"/>
            <a:ext cx="822221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i="1">
                <a:solidFill>
                  <a:srgbClr val="0070C0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0070C0"/>
                </a:solidFill>
              </a:rPr>
              <a:t>The evolution of outflow associated with massive star formation is still in debate, that is, </a:t>
            </a:r>
          </a:p>
        </p:txBody>
      </p:sp>
      <p:sp>
        <p:nvSpPr>
          <p:cNvPr id="75" name="Shape 75"/>
          <p:cNvSpPr/>
          <p:nvPr/>
        </p:nvSpPr>
        <p:spPr>
          <a:xfrm>
            <a:off x="344854" y="1326585"/>
            <a:ext cx="8296979" cy="5404422"/>
          </a:xfrm>
          <a:prstGeom prst="rect">
            <a:avLst/>
          </a:prstGeom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107504" y="68045"/>
            <a:ext cx="9145015" cy="5620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 Distribution of H2O Maser in W75N -1999 (VLBA) 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455707" y="1095370"/>
            <a:ext cx="6164242" cy="5308509"/>
            <a:chOff x="-1" y="-1"/>
            <a:chExt cx="6164240" cy="5308507"/>
          </a:xfrm>
        </p:grpSpPr>
        <p:pic>
          <p:nvPicPr>
            <p:cNvPr id="78" name="image4.jpeg" descr="Torrelles2003_map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2"/>
              <a:ext cx="2994064" cy="3355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image5.jpeg" descr="Torrelles2003_VLA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19858" y="-2"/>
              <a:ext cx="2971417" cy="2470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6.jpeg" descr="Torrelles2003_VLA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19858" y="2510634"/>
              <a:ext cx="3044382" cy="2797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" name="Shape 81"/>
            <p:cNvSpPr/>
            <p:nvPr/>
          </p:nvSpPr>
          <p:spPr>
            <a:xfrm>
              <a:off x="1559929" y="365957"/>
              <a:ext cx="1096984" cy="314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144" tIns="41144" rIns="41144" bIns="41144" numCol="1" anchor="t">
              <a:noAutofit/>
            </a:bodyPr>
            <a:lstStyle>
              <a:lvl1pPr defTabSz="822325">
                <a:defRPr sz="1400">
                  <a:solidFill>
                    <a:srgbClr val="FFFF00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00"/>
                  </a:solidFill>
                </a:rPr>
                <a:t>VLA1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1663086" y="2372336"/>
              <a:ext cx="1018988" cy="314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144" tIns="41144" rIns="41144" bIns="41144" numCol="1" anchor="t">
              <a:noAutofit/>
            </a:bodyPr>
            <a:lstStyle>
              <a:lvl1pPr defTabSz="822325">
                <a:defRPr sz="1400">
                  <a:solidFill>
                    <a:srgbClr val="FFFF00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00"/>
                  </a:solidFill>
                </a:rPr>
                <a:t>VLA2</a:t>
              </a:r>
            </a:p>
          </p:txBody>
        </p:sp>
      </p:grpSp>
      <p:sp>
        <p:nvSpPr>
          <p:cNvPr id="84" name="Shape 84"/>
          <p:cNvSpPr/>
          <p:nvPr/>
        </p:nvSpPr>
        <p:spPr>
          <a:xfrm>
            <a:off x="7141526" y="559052"/>
            <a:ext cx="1678948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822325">
              <a:spcBef>
                <a:spcPts val="900"/>
              </a:spcBef>
            </a:pP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  <a:r>
              <a:rPr b="1" sz="1100">
                <a:solidFill>
                  <a:srgbClr val="1F497D"/>
                </a:solidFill>
                <a:latin typeface="맑은 고딕"/>
                <a:ea typeface="맑은 고딕"/>
                <a:cs typeface="맑은 고딕"/>
                <a:sym typeface="맑은 고딕"/>
              </a:rPr>
              <a:t>(Torrelles et al. 2003)</a:t>
            </a:r>
            <a:r>
              <a:rPr sz="1100"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</a:p>
        </p:txBody>
      </p:sp>
      <p:sp>
        <p:nvSpPr>
          <p:cNvPr id="85" name="Shape 85"/>
          <p:cNvSpPr/>
          <p:nvPr/>
        </p:nvSpPr>
        <p:spPr>
          <a:xfrm>
            <a:off x="6792561" y="1110063"/>
            <a:ext cx="2134237" cy="288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In VLA1, the maser distribution is a well collimated jet like outflow.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>
                <a:latin typeface="맑은 고딕"/>
                <a:ea typeface="맑은 고딕"/>
                <a:cs typeface="맑은 고딕"/>
                <a:sym typeface="맑은 고딕"/>
              </a:rPr>
              <a:t>In VLA2, the maser shell with 130 AU shows a less-collimated and wind-like outflow.</a:t>
            </a: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7164288" y="710705"/>
            <a:ext cx="2170116" cy="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1400"/>
              <a:t>Surcis et al. (2011)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1403644" y="1092810"/>
            <a:ext cx="5904220" cy="4349289"/>
            <a:chOff x="0" y="-1"/>
            <a:chExt cx="5904219" cy="4349288"/>
          </a:xfrm>
        </p:grpSpPr>
        <p:pic>
          <p:nvPicPr>
            <p:cNvPr id="88" name="image7.jpeg" descr="C:\Users\skim\Desktop\논문_W75N\W75N_논문_RefXXX\W75N_논문_2007_ref-papers\Surcis2011_Fig3_no_CH3OH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5904220" cy="4349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2803759" y="118781"/>
              <a:ext cx="1520560" cy="177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b="1" sz="12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VLA1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2607200" y="3325921"/>
              <a:ext cx="1520561" cy="177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b="1" sz="12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/>
              </a:pPr>
              <a:r>
                <a:rPr b="1" sz="1200"/>
                <a:t>VLA2</a:t>
              </a:r>
            </a:p>
          </p:txBody>
        </p:sp>
      </p:grpSp>
      <p:sp>
        <p:nvSpPr>
          <p:cNvPr id="92" name="Shape 92"/>
          <p:cNvSpPr/>
          <p:nvPr/>
        </p:nvSpPr>
        <p:spPr>
          <a:xfrm>
            <a:off x="-4" y="255448"/>
            <a:ext cx="881617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2800"/>
              <a:t>Distribution of H2O Maser in W75N - 2005(VLBA)</a:t>
            </a:r>
          </a:p>
        </p:txBody>
      </p:sp>
      <p:pic>
        <p:nvPicPr>
          <p:cNvPr id="93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428" y="1281798"/>
            <a:ext cx="5596838" cy="4608515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79508" y="5890312"/>
            <a:ext cx="885699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solidFill>
                  <a:srgbClr val="0D0803"/>
                </a:solidFill>
                <a:latin typeface="맑은 고딕"/>
                <a:ea typeface="맑은 고딕"/>
                <a:cs typeface="맑은 고딕"/>
                <a:sym typeface="맑은 고딕"/>
              </a:rPr>
              <a:t>Six </a:t>
            </a: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years later, Surcis et al. (2011) found that the wind-like outflow in VLA 2 is still expanding.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  <p:bldP build="whole" bldLvl="1" animBg="1" rev="0" advAuto="0" spid="9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1557337"/>
            <a:ext cx="5662615" cy="458311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title"/>
          </p:nvPr>
        </p:nvSpPr>
        <p:spPr>
          <a:xfrm>
            <a:off x="395284" y="188912"/>
            <a:ext cx="5976944" cy="936626"/>
          </a:xfrm>
          <a:prstGeom prst="rect">
            <a:avLst/>
          </a:prstGeom>
          <a:ln w="28575">
            <a:solidFill/>
            <a:miter lim="8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4400"/>
              <a:t>VERA</a:t>
            </a:r>
            <a:r>
              <a:rPr b="1" sz="2800"/>
              <a:t> 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8916988" y="6608763"/>
            <a:ext cx="227012" cy="24923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435" indent="-51435" defTabSz="365758">
              <a:lnSpc>
                <a:spcPct val="80000"/>
              </a:lnSpc>
              <a:spcBef>
                <a:spcPts val="300"/>
              </a:spcBef>
              <a:defRPr sz="400"/>
            </a:pPr>
          </a:p>
        </p:txBody>
      </p:sp>
      <p:pic>
        <p:nvPicPr>
          <p:cNvPr id="99" name="image8.jpeg" descr="ant_ishigaki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60800"/>
            <a:ext cx="1692275" cy="1457325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pic>
        <p:nvPicPr>
          <p:cNvPr id="100" name="image9.jpeg" descr="ant_irikiki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825" y="1341437"/>
            <a:ext cx="2305050" cy="1730376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pic>
        <p:nvPicPr>
          <p:cNvPr id="101" name="image10.jpeg" descr="ant_ogasawara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2588" y="3860800"/>
            <a:ext cx="1560516" cy="1944691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pic>
        <p:nvPicPr>
          <p:cNvPr id="102" name="image11.jpeg" descr="ant_mizusawa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32588" y="188912"/>
            <a:ext cx="2136779" cy="1631951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sp>
        <p:nvSpPr>
          <p:cNvPr id="103" name="Shape 103"/>
          <p:cNvSpPr/>
          <p:nvPr/>
        </p:nvSpPr>
        <p:spPr>
          <a:xfrm>
            <a:off x="5364156" y="3573456"/>
            <a:ext cx="142882" cy="144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0" y="5373687"/>
            <a:ext cx="1476375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600"/>
              <a:t>Ishigaji-jima 20m</a:t>
            </a:r>
          </a:p>
        </p:txBody>
      </p:sp>
      <p:sp>
        <p:nvSpPr>
          <p:cNvPr id="105" name="Shape 105"/>
          <p:cNvSpPr/>
          <p:nvPr/>
        </p:nvSpPr>
        <p:spPr>
          <a:xfrm>
            <a:off x="250825" y="3068638"/>
            <a:ext cx="107950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600"/>
              <a:t>Iriki 20m</a:t>
            </a:r>
          </a:p>
        </p:txBody>
      </p:sp>
      <p:sp>
        <p:nvSpPr>
          <p:cNvPr id="106" name="Shape 106"/>
          <p:cNvSpPr/>
          <p:nvPr/>
        </p:nvSpPr>
        <p:spPr>
          <a:xfrm>
            <a:off x="7235825" y="1844674"/>
            <a:ext cx="144145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600"/>
              <a:t>Mizusawa 20m (&amp; 10m)</a:t>
            </a:r>
          </a:p>
        </p:txBody>
      </p:sp>
      <p:sp>
        <p:nvSpPr>
          <p:cNvPr id="107" name="Shape 107"/>
          <p:cNvSpPr/>
          <p:nvPr/>
        </p:nvSpPr>
        <p:spPr>
          <a:xfrm>
            <a:off x="7019925" y="5805487"/>
            <a:ext cx="180022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b="1" sz="16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/>
            </a:pPr>
            <a:r>
              <a:rPr b="1" sz="1600"/>
              <a:t>Ogasawara 20m</a:t>
            </a:r>
          </a:p>
        </p:txBody>
      </p:sp>
      <p:sp>
        <p:nvSpPr>
          <p:cNvPr id="108" name="Shape 108"/>
          <p:cNvSpPr/>
          <p:nvPr/>
        </p:nvSpPr>
        <p:spPr>
          <a:xfrm>
            <a:off x="7235824" y="2636838"/>
            <a:ext cx="1681168" cy="847726"/>
          </a:xfrm>
          <a:prstGeom prst="rect">
            <a:avLst/>
          </a:prstGeom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 b="1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/>
            </a:pPr>
            <a:r>
              <a:rPr b="1"/>
              <a:t>Correlation Center at Mitaka/NAOJ</a:t>
            </a:r>
          </a:p>
        </p:txBody>
      </p:sp>
      <p:sp>
        <p:nvSpPr>
          <p:cNvPr id="109" name="Shape 109"/>
          <p:cNvSpPr/>
          <p:nvPr/>
        </p:nvSpPr>
        <p:spPr>
          <a:xfrm flipH="1">
            <a:off x="5580063" y="2997199"/>
            <a:ext cx="1655762" cy="503243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2574918" y="5619744"/>
            <a:ext cx="152392" cy="15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66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3779830" y="4294180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66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5699119" y="2800343"/>
            <a:ext cx="152391" cy="152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66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5622919" y="5162544"/>
            <a:ext cx="152391" cy="15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66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2576513" y="5784849"/>
            <a:ext cx="804423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0000"/>
                </a:solidFill>
              </a:rPr>
              <a:t>Ishigaki</a:t>
            </a:r>
          </a:p>
        </p:txBody>
      </p:sp>
      <p:sp>
        <p:nvSpPr>
          <p:cNvPr id="115" name="Shape 115"/>
          <p:cNvSpPr/>
          <p:nvPr/>
        </p:nvSpPr>
        <p:spPr>
          <a:xfrm>
            <a:off x="3186113" y="4184649"/>
            <a:ext cx="499325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0000"/>
                </a:solidFill>
              </a:rPr>
              <a:t>Iriki</a:t>
            </a:r>
          </a:p>
        </p:txBody>
      </p:sp>
      <p:sp>
        <p:nvSpPr>
          <p:cNvPr id="116" name="Shape 116"/>
          <p:cNvSpPr/>
          <p:nvPr/>
        </p:nvSpPr>
        <p:spPr>
          <a:xfrm>
            <a:off x="5853112" y="2736849"/>
            <a:ext cx="984604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0000"/>
                </a:solidFill>
              </a:rPr>
              <a:t>Mizusawa</a:t>
            </a:r>
          </a:p>
        </p:txBody>
      </p:sp>
      <p:sp>
        <p:nvSpPr>
          <p:cNvPr id="117" name="Shape 117"/>
          <p:cNvSpPr/>
          <p:nvPr/>
        </p:nvSpPr>
        <p:spPr>
          <a:xfrm>
            <a:off x="4862512" y="5251449"/>
            <a:ext cx="1086204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0000"/>
                </a:solidFill>
              </a:rPr>
              <a:t>Ogasawara</a:t>
            </a:r>
          </a:p>
        </p:txBody>
      </p:sp>
      <p:sp>
        <p:nvSpPr>
          <p:cNvPr id="118" name="Shape 118"/>
          <p:cNvSpPr/>
          <p:nvPr/>
        </p:nvSpPr>
        <p:spPr>
          <a:xfrm>
            <a:off x="3130543" y="3214682"/>
            <a:ext cx="152392" cy="15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3490905" y="3357555"/>
            <a:ext cx="15240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3059107" y="3933819"/>
            <a:ext cx="152399" cy="15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맑은 고딕"/>
                <a:ea typeface="맑은 고딕"/>
                <a:cs typeface="맑은 고딕"/>
                <a:sym typeface="맑은 고딕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2411413" y="3141663"/>
            <a:ext cx="566992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600"/>
              <a:t>Seoul</a:t>
            </a:r>
          </a:p>
        </p:txBody>
      </p:sp>
      <p:sp>
        <p:nvSpPr>
          <p:cNvPr id="122" name="Shape 122"/>
          <p:cNvSpPr/>
          <p:nvPr/>
        </p:nvSpPr>
        <p:spPr>
          <a:xfrm>
            <a:off x="2482849" y="3862387"/>
            <a:ext cx="431460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600"/>
              <a:t>Jeju</a:t>
            </a:r>
          </a:p>
        </p:txBody>
      </p:sp>
      <p:sp>
        <p:nvSpPr>
          <p:cNvPr id="123" name="Shape 123"/>
          <p:cNvSpPr/>
          <p:nvPr/>
        </p:nvSpPr>
        <p:spPr>
          <a:xfrm>
            <a:off x="3563937" y="3070224"/>
            <a:ext cx="578204" cy="31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600"/>
              <a:t>Ulsan</a:t>
            </a:r>
          </a:p>
        </p:txBody>
      </p:sp>
      <p:sp>
        <p:nvSpPr>
          <p:cNvPr id="124" name="Shape 124"/>
          <p:cNvSpPr/>
          <p:nvPr/>
        </p:nvSpPr>
        <p:spPr>
          <a:xfrm>
            <a:off x="2339974" y="3428998"/>
            <a:ext cx="71914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C0504D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0504D"/>
                </a:solidFill>
              </a:rPr>
              <a:t>KVN</a:t>
            </a:r>
          </a:p>
        </p:txBody>
      </p:sp>
      <p:sp>
        <p:nvSpPr>
          <p:cNvPr id="125" name="Shape 125"/>
          <p:cNvSpPr/>
          <p:nvPr/>
        </p:nvSpPr>
        <p:spPr>
          <a:xfrm>
            <a:off x="4356100" y="4292598"/>
            <a:ext cx="86360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0000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VERA</a:t>
            </a:r>
          </a:p>
        </p:txBody>
      </p:sp>
      <p:sp>
        <p:nvSpPr>
          <p:cNvPr id="126" name="Shape 126"/>
          <p:cNvSpPr/>
          <p:nvPr/>
        </p:nvSpPr>
        <p:spPr>
          <a:xfrm>
            <a:off x="179512" y="6237311"/>
            <a:ext cx="864063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i="0"/>
            </a:pPr>
            <a:r>
              <a:rPr i="1"/>
              <a:t>And, two years after Surcis et al.’s observation, we observed W75N with VERA.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2.jpeg" descr="C:\Users\skim\Desktop\논문_W75N\0_논문1_W75N_20103_Kim_etal_ApJ_767_1_86_APRIL10\figure\figure_jpg\f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538" y="1125537"/>
            <a:ext cx="8640762" cy="36687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528637" y="115885"/>
            <a:ext cx="8229601" cy="576814"/>
          </a:xfrm>
          <a:prstGeom prst="rect">
            <a:avLst/>
          </a:prstGeom>
          <a:ln w="9525">
            <a:solidFill/>
            <a:miter lim="800000"/>
          </a:ln>
        </p:spPr>
        <p:txBody>
          <a:bodyPr lIns="0" tIns="0" rIns="0" bIns="0">
            <a:normAutofit fontScale="100000" lnSpcReduction="0"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Distribution of H2O Masers in W75N -2007 (VERA)</a:t>
            </a:r>
          </a:p>
        </p:txBody>
      </p:sp>
      <p:sp>
        <p:nvSpPr>
          <p:cNvPr id="130" name="Shape 130"/>
          <p:cNvSpPr/>
          <p:nvPr/>
        </p:nvSpPr>
        <p:spPr>
          <a:xfrm>
            <a:off x="7020272" y="692697"/>
            <a:ext cx="237626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r>
              <a:t>Kim et al (2013)</a:t>
            </a:r>
          </a:p>
        </p:txBody>
      </p:sp>
      <p:sp>
        <p:nvSpPr>
          <p:cNvPr id="131" name="Shape 131"/>
          <p:cNvSpPr/>
          <p:nvPr/>
        </p:nvSpPr>
        <p:spPr>
          <a:xfrm>
            <a:off x="107500" y="5877271"/>
            <a:ext cx="8856992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r>
              <a:t>We observed water masers three epochs of VLA 1 and VLA 2 regions in 2007 January, February and May.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67543" y="115885"/>
            <a:ext cx="8424937" cy="792169"/>
          </a:xfrm>
          <a:prstGeom prst="rect">
            <a:avLst/>
          </a:prstGeom>
          <a:ln w="9525">
            <a:solidFill/>
            <a:miter lim="800000"/>
          </a:ln>
        </p:spPr>
        <p:txBody>
          <a:bodyPr lIns="0" tIns="0" rIns="0" bIns="0">
            <a:normAutofit fontScale="100000" lnSpcReduction="0"/>
          </a:bodyPr>
          <a:lstStyle/>
          <a:p>
            <a:pPr lvl="0" defTabSz="859536">
              <a:defRPr sz="1800"/>
            </a:pPr>
            <a:r>
              <a:rPr b="1" sz="2200"/>
              <a:t>H2O Masers in VLA 2 Region:         </a:t>
            </a:r>
            <a:br>
              <a:rPr b="1" sz="2200"/>
            </a:br>
            <a:r>
              <a:rPr b="1" sz="2200"/>
              <a:t> Elliptical Model Fit Expanding Shell</a:t>
            </a:r>
          </a:p>
        </p:txBody>
      </p:sp>
      <p:pic>
        <p:nvPicPr>
          <p:cNvPr id="134" name="image13.jpeg" descr="C:\Users\skim\Desktop\학회\EAVLBI_KJ_2013\발표_W75N_JS\f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980728"/>
            <a:ext cx="4220527" cy="38884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5" name="Table 135"/>
          <p:cNvGraphicFramePr/>
          <p:nvPr/>
        </p:nvGraphicFramePr>
        <p:xfrm>
          <a:off x="4644008" y="1196750"/>
          <a:ext cx="4320481" cy="230213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22460"/>
                <a:gridCol w="720080"/>
                <a:gridCol w="720080"/>
                <a:gridCol w="648072"/>
                <a:gridCol w="720080"/>
                <a:gridCol w="789708"/>
              </a:tblGrid>
              <a:tr h="765832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Ellipses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Epoch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(mas)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(mas)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b/a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PA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(°)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50120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T99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1999.3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71±1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64±1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~0.90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5±3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50120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S05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2005.9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97±3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93±2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~0.96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15±45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3387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K07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2007.2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111±1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68±1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~0.61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400">
                          <a:sym typeface="Helvetica"/>
                        </a:rPr>
                        <a:t>45±1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36" name="Shape 136"/>
          <p:cNvSpPr/>
          <p:nvPr/>
        </p:nvSpPr>
        <p:spPr>
          <a:xfrm>
            <a:off x="26857" y="5229199"/>
            <a:ext cx="8569326" cy="105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285750" indent="-285750">
              <a:buSzPct val="100000"/>
              <a:buFont typeface="Arial"/>
              <a:buChar char="•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We compared ours to previous 1999 and 2005 observation.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marL="285750" indent="-285750">
              <a:buSzPct val="100000"/>
              <a:buFont typeface="Arial"/>
              <a:buChar char="•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To our surprise, the shell has become more eccentric, giving us a hint that the outflow has evolved from wind-like to more bipolar-like.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marL="285750" indent="-285750"/>
            <a:r>
              <a:rPr sz="800"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251519" y="115885"/>
            <a:ext cx="8496946" cy="792169"/>
          </a:xfrm>
          <a:prstGeom prst="rect">
            <a:avLst/>
          </a:prstGeom>
          <a:ln w="9525">
            <a:solidFill/>
            <a:miter lim="800000"/>
          </a:ln>
        </p:spPr>
        <p:txBody>
          <a:bodyPr lIns="0" tIns="0" rIns="0" bIns="0">
            <a:normAutofit fontScale="100000" lnSpcReduction="0"/>
          </a:bodyPr>
          <a:lstStyle/>
          <a:p>
            <a:pPr lvl="0" defTabSz="859536">
              <a:defRPr sz="1800"/>
            </a:pPr>
            <a:r>
              <a:rPr b="1" sz="2200"/>
              <a:t>H2O Masers in VLA 2 Region: </a:t>
            </a:r>
            <a:br>
              <a:rPr b="1" sz="2200"/>
            </a:br>
            <a:r>
              <a:rPr b="1" sz="2200"/>
              <a:t>Elliptical Model Fit Expanding Shell</a:t>
            </a:r>
          </a:p>
        </p:txBody>
      </p:sp>
      <p:sp>
        <p:nvSpPr>
          <p:cNvPr id="139" name="Shape 139"/>
          <p:cNvSpPr/>
          <p:nvPr/>
        </p:nvSpPr>
        <p:spPr>
          <a:xfrm>
            <a:off x="287337" y="4650761"/>
            <a:ext cx="8569326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285750" indent="-285750">
              <a:buSzPct val="100000"/>
              <a:buFont typeface="Arial"/>
              <a:buChar char="•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Furthermore, based on the major axis, the expansion velocity of the shell is increased.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 marL="285750" indent="-285750"/>
            <a:r>
              <a:rPr i="1" sz="800">
                <a:latin typeface="맑은 고딕"/>
                <a:ea typeface="맑은 고딕"/>
                <a:cs typeface="맑은 고딕"/>
                <a:sym typeface="맑은 고딕"/>
              </a:rPr>
              <a:t> </a:t>
            </a:r>
          </a:p>
        </p:txBody>
      </p:sp>
      <p:graphicFrame>
        <p:nvGraphicFramePr>
          <p:cNvPr id="140" name="Table 140"/>
          <p:cNvGraphicFramePr/>
          <p:nvPr/>
        </p:nvGraphicFramePr>
        <p:xfrm>
          <a:off x="4908889" y="1209830"/>
          <a:ext cx="3853301" cy="30031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41917"/>
                <a:gridCol w="770661"/>
                <a:gridCol w="1049754"/>
                <a:gridCol w="1090967"/>
              </a:tblGrid>
              <a:tr h="418894">
                <a:tc rowSpan="2"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Ellipses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Epoch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Expansion Velocity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/>
                </a:tc>
              </a:tr>
              <a:tr h="41889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200">
                          <a:sym typeface="Helvetica"/>
                        </a:rPr>
                        <a:t>(mas /yr)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200">
                          <a:sym typeface="Helvetica"/>
                        </a:rPr>
                        <a:t>(km/s)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</a:tcPr>
                </a:tc>
              </a:tr>
              <a:tr h="4778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T99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1999.3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</a:tr>
              <a:tr h="54830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S05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2005.9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T99−S05: 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3.9 ± 0.8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T99−S05: 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37 ± 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404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K07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100">
                          <a:sym typeface="Helvetica"/>
                        </a:rPr>
                        <a:t>2007.2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S05−K07: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 10.8 ± 3.1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S05−K07: 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102 ± 29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8ECF4"/>
                    </a:solidFill>
                  </a:tcPr>
                </a:tc>
              </a:tr>
              <a:tr h="55514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T99−K07: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 5.1 ± 0.2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T05−K07: </a:t>
                      </a:r>
                      <a:endParaRPr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sz="1100">
                          <a:sym typeface="Helvetica"/>
                        </a:rPr>
                        <a:t>48 ± 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1" name="image14.jpeg" descr="C:\Users\skim\Desktop\논문_W75N\0_논문1_W75N_20103_Kim_etal_ApJ_767_1_86_APRIL10\figure\figure_jpg\f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37" y="1030221"/>
            <a:ext cx="4821360" cy="336232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48708" y="5466174"/>
            <a:ext cx="813690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285750" indent="-285750">
              <a:buSzPct val="100000"/>
              <a:buFont typeface="Arial"/>
              <a:buChar char="•"/>
            </a:pPr>
            <a:r>
              <a:rPr i="1">
                <a:latin typeface="맑은 고딕"/>
                <a:ea typeface="맑은 고딕"/>
                <a:cs typeface="맑은 고딕"/>
                <a:sym typeface="맑은 고딕"/>
              </a:rPr>
              <a:t>This means the shell has been </a:t>
            </a:r>
            <a:r>
              <a:rPr b="1" i="1">
                <a:latin typeface="맑은 고딕"/>
                <a:ea typeface="맑은 고딕"/>
                <a:cs typeface="맑은 고딕"/>
                <a:sym typeface="맑은 고딕"/>
              </a:rPr>
              <a:t>accelerated !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255587" y="115885"/>
            <a:ext cx="8564885" cy="433394"/>
          </a:xfrm>
          <a:prstGeom prst="rect">
            <a:avLst/>
          </a:prstGeom>
          <a:ln w="9525">
            <a:solidFill/>
            <a:miter lim="800000"/>
          </a:ln>
        </p:spPr>
        <p:txBody>
          <a:bodyPr lIns="0" tIns="0" rIns="0" bIns="0">
            <a:normAutofit fontScale="100000" lnSpcReduction="0"/>
          </a:bodyPr>
          <a:lstStyle>
            <a:lvl1pPr defTabSz="758951">
              <a:defRPr b="1" sz="1900"/>
            </a:lvl1pPr>
          </a:lstStyle>
          <a:p>
            <a:pPr lvl="0">
              <a:defRPr b="0" sz="1800"/>
            </a:pPr>
            <a:r>
              <a:rPr b="1" sz="1900"/>
              <a:t>Comparison to New MHD Model (Seifried et al. 2012)</a:t>
            </a:r>
          </a:p>
        </p:txBody>
      </p:sp>
      <p:sp>
        <p:nvSpPr>
          <p:cNvPr id="145" name="Shape 145"/>
          <p:cNvSpPr/>
          <p:nvPr/>
        </p:nvSpPr>
        <p:spPr>
          <a:xfrm>
            <a:off x="4178615" y="630071"/>
            <a:ext cx="4621216" cy="202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b="1" i="1" sz="1600">
                <a:latin typeface="맑은 고딕"/>
                <a:ea typeface="맑은 고딕"/>
                <a:cs typeface="맑은 고딕"/>
                <a:sym typeface="맑은 고딕"/>
              </a:rPr>
              <a:t>First,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In the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very early stage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,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poorly collimated sphere-like outflows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are typical, with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sub-Keplerian disks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and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strong magnetic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fields.  </a:t>
            </a:r>
            <a:endParaRPr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endParaRPr sz="1600">
              <a:latin typeface="맑은 고딕"/>
              <a:ea typeface="맑은 고딕"/>
              <a:cs typeface="맑은 고딕"/>
              <a:sym typeface="맑은 고딕"/>
            </a:endParaRPr>
          </a:p>
          <a:p>
            <a:pPr lvl="0"/>
            <a:r>
              <a:rPr b="1" i="1" sz="1600">
                <a:latin typeface="맑은 고딕"/>
                <a:ea typeface="맑은 고딕"/>
                <a:cs typeface="맑은 고딕"/>
                <a:sym typeface="맑은 고딕"/>
              </a:rPr>
              <a:t>Second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, outflow collimation will quickly increase due to the development of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well-collimated, fast jets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coupled to the build-up of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Keplerian disks 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with </a:t>
            </a:r>
            <a:r>
              <a:rPr b="1" sz="1600">
                <a:latin typeface="맑은 고딕"/>
                <a:ea typeface="맑은 고딕"/>
                <a:cs typeface="맑은 고딕"/>
                <a:sym typeface="맑은 고딕"/>
              </a:rPr>
              <a:t>a few times weak magnetic fields</a:t>
            </a:r>
            <a:r>
              <a:rPr sz="1600">
                <a:latin typeface="맑은 고딕"/>
                <a:ea typeface="맑은 고딕"/>
                <a:cs typeface="맑은 고딕"/>
                <a:sym typeface="맑은 고딕"/>
              </a:rPr>
              <a:t>.</a:t>
            </a:r>
          </a:p>
        </p:txBody>
      </p:sp>
      <p:pic>
        <p:nvPicPr>
          <p:cNvPr id="146" name="image15.jpeg" descr="C:\Users\skim\Desktop\논문_W75N\W75N_논문_RefXXX\0_W75N_정리\outflow_Seifried_etc\그림_Seifried\SeifriedETAL_2012_MNRAS_422_347_Fig2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314" y="633869"/>
            <a:ext cx="2172428" cy="1818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6.jpeg" descr="C:\Users\skim\Desktop\논문_W75N\W75N_논문_RefXXX\0_W75N_정리\outflow_Seifried_etc\그림_Seifried\SeifriedETAL_2012_MNRAS_422_347_Fig7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" y="620712"/>
            <a:ext cx="2172427" cy="18451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57"/>
          <p:cNvGrpSpPr/>
          <p:nvPr/>
        </p:nvGrpSpPr>
        <p:grpSpPr>
          <a:xfrm>
            <a:off x="4792183" y="2762832"/>
            <a:ext cx="3394080" cy="2165353"/>
            <a:chOff x="0" y="0"/>
            <a:chExt cx="3394079" cy="2165351"/>
          </a:xfrm>
        </p:grpSpPr>
        <p:pic>
          <p:nvPicPr>
            <p:cNvPr id="148" name="image18.jpeg" descr="C:\Users\skim\Desktop\학회\EAVLBI_KJ_2013\발표_W75N_JS\f5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7951"/>
              <a:ext cx="2232026" cy="2057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2336801" y="1160463"/>
              <a:ext cx="1025529" cy="624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solidFill>
                    <a:srgbClr val="0070C0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200">
                  <a:solidFill>
                    <a:srgbClr val="0070C0"/>
                  </a:solidFill>
                </a:rPr>
                <a:t>Slow, wind-like slow expansion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336801" y="88901"/>
              <a:ext cx="1057279" cy="447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solidFill>
                    <a:srgbClr val="0070C0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200">
                  <a:solidFill>
                    <a:srgbClr val="0070C0"/>
                  </a:solidFill>
                </a:rPr>
                <a:t>Fast, jet-like  signature</a:t>
              </a:r>
            </a:p>
          </p:txBody>
        </p:sp>
        <p:sp>
          <p:nvSpPr>
            <p:cNvPr id="151" name="Shape 151"/>
            <p:cNvSpPr/>
            <p:nvPr/>
          </p:nvSpPr>
          <p:spPr>
            <a:xfrm flipH="1" flipV="1">
              <a:off x="1809751" y="957263"/>
              <a:ext cx="527054" cy="363542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 flipH="1">
              <a:off x="761999" y="319088"/>
              <a:ext cx="1574805" cy="2301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376237" y="1724026"/>
              <a:ext cx="1695451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200"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sz="1800"/>
              </a:pPr>
              <a:r>
                <a:rPr sz="1200"/>
                <a:t>[Kim et al. 2013]</a:t>
              </a:r>
            </a:p>
          </p:txBody>
        </p:sp>
        <p:sp>
          <p:nvSpPr>
            <p:cNvPr id="154" name="Shape 154"/>
            <p:cNvSpPr/>
            <p:nvPr/>
          </p:nvSpPr>
          <p:spPr>
            <a:xfrm rot="2700000">
              <a:off x="1086649" y="662744"/>
              <a:ext cx="300034" cy="79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B0F0"/>
              </a:solidFill>
              <a:prstDash val="sysDash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76201" y="0"/>
              <a:ext cx="2427287" cy="2165353"/>
            </a:xfrm>
            <a:prstGeom prst="line">
              <a:avLst/>
            </a:prstGeom>
            <a:noFill/>
            <a:ln w="15875" cap="flat">
              <a:solidFill>
                <a:srgbClr val="808080"/>
              </a:solidFill>
              <a:prstDash val="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 flipH="1" flipV="1">
              <a:off x="1560511" y="1219199"/>
              <a:ext cx="776293" cy="101604"/>
            </a:xfrm>
            <a:prstGeom prst="line">
              <a:avLst/>
            </a:prstGeom>
            <a:noFill/>
            <a:ln w="25400" cap="flat">
              <a:solidFill>
                <a:srgbClr val="CCCC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58" name="Shape 158"/>
          <p:cNvSpPr/>
          <p:nvPr/>
        </p:nvSpPr>
        <p:spPr>
          <a:xfrm>
            <a:off x="277813" y="1700213"/>
            <a:ext cx="406403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600">
                <a:solidFill>
                  <a:srgbClr val="FFFFFF"/>
                </a:solidFill>
              </a:rPr>
              <a:t>[1]</a:t>
            </a:r>
          </a:p>
        </p:txBody>
      </p:sp>
      <p:sp>
        <p:nvSpPr>
          <p:cNvPr id="159" name="Shape 159"/>
          <p:cNvSpPr/>
          <p:nvPr/>
        </p:nvSpPr>
        <p:spPr>
          <a:xfrm>
            <a:off x="2166938" y="1700213"/>
            <a:ext cx="406404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600">
                <a:solidFill>
                  <a:srgbClr val="FFFFFF"/>
                </a:solidFill>
              </a:rPr>
              <a:t>[2]</a:t>
            </a:r>
          </a:p>
        </p:txBody>
      </p:sp>
      <p:grpSp>
        <p:nvGrpSpPr>
          <p:cNvPr id="166" name="Group 166"/>
          <p:cNvGrpSpPr/>
          <p:nvPr/>
        </p:nvGrpSpPr>
        <p:grpSpPr>
          <a:xfrm>
            <a:off x="492919" y="2830513"/>
            <a:ext cx="3754441" cy="2295528"/>
            <a:chOff x="0" y="0"/>
            <a:chExt cx="3754440" cy="2295527"/>
          </a:xfrm>
        </p:grpSpPr>
        <p:pic>
          <p:nvPicPr>
            <p:cNvPr id="160" name="image17.jpeg" descr="C:\Users\skim\Desktop\논문_W75N\W75N_논문_RefXXX\0_W75N_정리\outflow_Seifried_etc\그림_Seifried\SeifriedETAL_2012_MNRAS_422_347_Fig12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79691" cy="2295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Shape 161"/>
            <p:cNvSpPr/>
            <p:nvPr/>
          </p:nvSpPr>
          <p:spPr>
            <a:xfrm flipH="1">
              <a:off x="1262059" y="1485899"/>
              <a:ext cx="1309692" cy="182566"/>
            </a:xfrm>
            <a:prstGeom prst="line">
              <a:avLst/>
            </a:prstGeom>
            <a:noFill/>
            <a:ln w="25400" cap="flat">
              <a:solidFill>
                <a:srgbClr val="CCCC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516188" y="1223959"/>
              <a:ext cx="1160463" cy="624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solidFill>
                    <a:srgbClr val="0070C0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200">
                  <a:solidFill>
                    <a:srgbClr val="0070C0"/>
                  </a:solidFill>
                </a:rPr>
                <a:t>outer, slowly expanding component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2470151" y="217485"/>
              <a:ext cx="1284290" cy="624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200">
                  <a:solidFill>
                    <a:srgbClr val="0070C0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200">
                  <a:solidFill>
                    <a:srgbClr val="0070C0"/>
                  </a:solidFill>
                </a:rPr>
                <a:t>development of a inner, fast component</a:t>
              </a:r>
            </a:p>
          </p:txBody>
        </p:sp>
        <p:sp>
          <p:nvSpPr>
            <p:cNvPr id="164" name="Shape 164"/>
            <p:cNvSpPr/>
            <p:nvPr/>
          </p:nvSpPr>
          <p:spPr>
            <a:xfrm flipH="1">
              <a:off x="1290637" y="520699"/>
              <a:ext cx="1212854" cy="342905"/>
            </a:xfrm>
            <a:prstGeom prst="line">
              <a:avLst/>
            </a:prstGeom>
            <a:noFill/>
            <a:ln w="31750" cap="flat">
              <a:solidFill>
                <a:srgbClr val="00B0F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377825" y="1571624"/>
              <a:ext cx="40640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6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600">
                  <a:solidFill>
                    <a:srgbClr val="FFFFFF"/>
                  </a:solidFill>
                </a:rPr>
                <a:t>[3]</a:t>
              </a:r>
            </a:p>
          </p:txBody>
        </p:sp>
      </p:grpSp>
      <p:sp>
        <p:nvSpPr>
          <p:cNvPr id="167" name="Shape 167"/>
          <p:cNvSpPr/>
          <p:nvPr>
            <p:ph type="body" idx="1"/>
          </p:nvPr>
        </p:nvSpPr>
        <p:spPr>
          <a:xfrm>
            <a:off x="249701" y="5039108"/>
            <a:ext cx="8644599" cy="150266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475487">
              <a:spcBef>
                <a:spcPts val="100"/>
              </a:spcBef>
              <a:buSzTx/>
              <a:buNone/>
              <a:defRPr sz="1800"/>
            </a:pPr>
            <a:r>
              <a:rPr b="1" i="1" sz="1500"/>
              <a:t>Third,</a:t>
            </a:r>
            <a:r>
              <a:rPr i="1" sz="1500"/>
              <a:t> f</a:t>
            </a:r>
            <a:r>
              <a:rPr sz="1500"/>
              <a:t>or models with a intermediate magnetic fields , there are outflows consisting of two distinct components:</a:t>
            </a:r>
          </a:p>
          <a:p>
            <a:pPr lvl="0" marL="103186" indent="-103186" defTabSz="475487">
              <a:spcBef>
                <a:spcPts val="100"/>
              </a:spcBef>
              <a:buFontTx/>
              <a:buAutoNum type="arabicParenBoth" startAt="1"/>
              <a:defRPr sz="1800"/>
            </a:pPr>
            <a:r>
              <a:rPr sz="1500"/>
              <a:t> an </a:t>
            </a:r>
            <a:r>
              <a:rPr b="1" sz="1500"/>
              <a:t>outer, slowly expanding </a:t>
            </a:r>
            <a:r>
              <a:rPr sz="1500"/>
              <a:t>component and </a:t>
            </a:r>
          </a:p>
          <a:p>
            <a:pPr lvl="0" marL="103186" indent="-103186" defTabSz="475487">
              <a:spcBef>
                <a:spcPts val="100"/>
              </a:spcBef>
              <a:buFontTx/>
              <a:buAutoNum type="arabicParenBoth" startAt="1"/>
              <a:defRPr sz="1800"/>
            </a:pPr>
            <a:r>
              <a:rPr sz="1500"/>
              <a:t> an </a:t>
            </a:r>
            <a:r>
              <a:rPr b="1" sz="1500"/>
              <a:t>inner, fast </a:t>
            </a:r>
            <a:r>
              <a:rPr sz="1500"/>
              <a:t>component, and </a:t>
            </a:r>
            <a:r>
              <a:t> </a:t>
            </a:r>
            <a:r>
              <a:rPr sz="1500"/>
              <a:t>the transition is continuous.</a:t>
            </a:r>
          </a:p>
          <a:p>
            <a:pPr lvl="0" marL="0" indent="0" defTabSz="475487">
              <a:spcBef>
                <a:spcPts val="100"/>
              </a:spcBef>
              <a:buSzTx/>
              <a:buNone/>
              <a:defRPr sz="1800"/>
            </a:pPr>
            <a:r>
              <a:rPr i="1" sz="1500"/>
              <a:t>Their MHD results are consistent with our observational result, that is, in the very early stage of massive star formation, the less-collimated outflow would appear before the collimated outflow.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